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e" charset="1" panose="02000506040000020004"/>
      <p:regular r:id="rId19"/>
    </p:embeddedFont>
    <p:embeddedFont>
      <p:font typeface="Poppins Light" charset="1" panose="000004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Open Sans Bold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Poppins Light Italics" charset="1" panose="000004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image4.pn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2.jpeg" Type="http://schemas.openxmlformats.org/officeDocument/2006/relationships/image"/><Relationship Id="rId5" Target="../media/VAG6U2SaTU8.mp4" Type="http://schemas.openxmlformats.org/officeDocument/2006/relationships/video"/><Relationship Id="rId6" Target="../media/VAG6U2SaTU8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12" Target="../media/image26.svg" Type="http://schemas.openxmlformats.org/officeDocument/2006/relationships/image"/><Relationship Id="rId13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16" Target="../media/image59.png" Type="http://schemas.openxmlformats.org/officeDocument/2006/relationships/image"/><Relationship Id="rId17" Target="../media/image60.svg" Type="http://schemas.openxmlformats.org/officeDocument/2006/relationships/image"/><Relationship Id="rId18" Target="../media/image61.png" Type="http://schemas.openxmlformats.org/officeDocument/2006/relationships/image"/><Relationship Id="rId19" Target="../media/image62.svg" Type="http://schemas.openxmlformats.org/officeDocument/2006/relationships/image"/><Relationship Id="rId2" Target="../media/image45.png" Type="http://schemas.openxmlformats.org/officeDocument/2006/relationships/image"/><Relationship Id="rId20" Target="../media/image63.png" Type="http://schemas.openxmlformats.org/officeDocument/2006/relationships/image"/><Relationship Id="rId21" Target="../media/image64.svg" Type="http://schemas.openxmlformats.org/officeDocument/2006/relationships/image"/><Relationship Id="rId22" Target="../media/image4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408495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3248452"/>
            <a:ext cx="10728487" cy="57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-1014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PROPUESTA “CHATBOT ACADEMICO”</a:t>
            </a:r>
          </a:p>
          <a:p>
            <a:pPr algn="r">
              <a:lnSpc>
                <a:spcPts val="11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096550" y="923925"/>
            <a:ext cx="3162750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CAPSTONE 004D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66591" y="8623300"/>
            <a:ext cx="11492709" cy="125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Integrantes: Julio Contreras, Renato Arrué</a:t>
            </a:r>
          </a:p>
          <a:p>
            <a:pPr algn="r">
              <a:lnSpc>
                <a:spcPts val="49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2674" y="4164240"/>
            <a:ext cx="4169803" cy="7787690"/>
            <a:chOff x="0" y="0"/>
            <a:chExt cx="1098220" cy="20510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220" cy="2051079"/>
            </a:xfrm>
            <a:custGeom>
              <a:avLst/>
              <a:gdLst/>
              <a:ahLst/>
              <a:cxnLst/>
              <a:rect r="r" b="b" t="t" l="l"/>
              <a:pathLst>
                <a:path h="205107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2051079"/>
                  </a:lnTo>
                  <a:lnTo>
                    <a:pt x="0" y="205107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8220" cy="2117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098" y="4164240"/>
            <a:ext cx="4169803" cy="6579830"/>
            <a:chOff x="0" y="0"/>
            <a:chExt cx="1098220" cy="173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62526" y="4164240"/>
            <a:ext cx="4169803" cy="8849106"/>
            <a:chOff x="0" y="0"/>
            <a:chExt cx="1098220" cy="23306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220" cy="2330629"/>
            </a:xfrm>
            <a:custGeom>
              <a:avLst/>
              <a:gdLst/>
              <a:ahLst/>
              <a:cxnLst/>
              <a:rect r="r" b="b" t="t" l="l"/>
              <a:pathLst>
                <a:path h="233062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2330629"/>
                  </a:lnTo>
                  <a:lnTo>
                    <a:pt x="0" y="233062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8220" cy="23973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4876" y="2082770"/>
            <a:ext cx="5023745" cy="1279043"/>
            <a:chOff x="0" y="0"/>
            <a:chExt cx="159623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🤖 Fiabilidad de la IA (Alucinaciones)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3747" y="2082770"/>
            <a:ext cx="5023745" cy="1279043"/>
            <a:chOff x="0" y="0"/>
            <a:chExt cx="159623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🔐 Seguridad y Datos (Privacidad)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235555" y="2082770"/>
            <a:ext cx="5023745" cy="1279043"/>
            <a:chOff x="0" y="0"/>
            <a:chExt cx="159623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⚡ Integridad Operacional (Toma de Ramos)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46451" y="731067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GESTIÓN DE RIESGOS APP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8938" y="4219308"/>
            <a:ext cx="3958535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Que el Chatbot invente información no presente en el reglamento.</a:t>
            </a:r>
          </a:p>
          <a:p>
            <a:pPr algn="ctr">
              <a:lnSpc>
                <a:spcPts val="312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7259226" y="4304400"/>
            <a:ext cx="3832787" cy="158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Fuga de datos de alumnos o manipulación del bot (Prompt Injection).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8749" y="4273733"/>
            <a:ext cx="3573478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El Riesgo: Que dos alumnos tomen el último cupo al mismo tiempo (duplicidad).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64685" y="6156058"/>
            <a:ext cx="4049894" cy="431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l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Configuración de Temperature 0.1 (creatividad mínima).</a:t>
            </a:r>
          </a:p>
          <a:p>
            <a:pPr algn="l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Prompt de Sistema Restrictivo: "Responde solo basado en el contexto proporcionado".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7259226" y="6156058"/>
            <a:ext cx="370797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Encriptación de contraseñas con Bcrypt.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Seguridad a nivel de fila (RLS) en Supabase (cada alumno ve solo sus datos).</a:t>
            </a:r>
          </a:p>
          <a:p>
            <a:pPr algn="just">
              <a:lnSpc>
                <a:spcPts val="312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867202" y="6156058"/>
            <a:ext cx="3573478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La Solución: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Validación de cupos en tiempo real (El sistema revisa antes de guardar).</a:t>
            </a:r>
          </a:p>
          <a:p>
            <a:pPr algn="just" marL="539753" indent="-269876" lvl="1">
              <a:lnSpc>
                <a:spcPts val="3125"/>
              </a:lnSpc>
              <a:buFont typeface="Arial"/>
              <a:buChar char="•"/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Mensajes de error inmediatos si la sección se llena.</a:t>
            </a:r>
          </a:p>
          <a:p>
            <a:pPr algn="just">
              <a:lnSpc>
                <a:spcPts val="312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4346451" y="1320135"/>
            <a:ext cx="921545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0"/>
              </a:lnSpc>
            </a:pPr>
            <a:r>
              <a:rPr lang="en-US" sz="1400" i="true">
                <a:solidFill>
                  <a:srgbClr val="1A014B"/>
                </a:solidFill>
                <a:latin typeface="Poppins Light Italics"/>
                <a:ea typeface="Poppins Light Italics"/>
                <a:cs typeface="Poppins Light Italics"/>
                <a:sym typeface="Poppins Light Italics"/>
              </a:rPr>
              <a:t>Estrategias de mitigación diseñadas bajo los principios de confidencialidad, integridad y disponibilidad de la norma ISO/IEC 27001.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457492" y="-109375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4155" y="-1814814"/>
            <a:ext cx="11607916" cy="11725167"/>
            <a:chOff x="0" y="0"/>
            <a:chExt cx="6286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" y="658"/>
              <a:ext cx="6287537" cy="6350084"/>
            </a:xfrm>
            <a:custGeom>
              <a:avLst/>
              <a:gdLst/>
              <a:ahLst/>
              <a:cxnLst/>
              <a:rect r="r" b="b" t="t" l="l"/>
              <a:pathLst>
                <a:path h="6350084" w="6287537">
                  <a:moveTo>
                    <a:pt x="6267268" y="3919832"/>
                  </a:moveTo>
                  <a:cubicBezTo>
                    <a:pt x="5992948" y="4585312"/>
                    <a:pt x="5693228" y="5240632"/>
                    <a:pt x="5361758" y="5878172"/>
                  </a:cubicBezTo>
                  <a:cubicBezTo>
                    <a:pt x="5087438" y="6307432"/>
                    <a:pt x="4551498" y="6207102"/>
                    <a:pt x="4329248" y="5780382"/>
                  </a:cubicBezTo>
                  <a:cubicBezTo>
                    <a:pt x="3958408" y="6017872"/>
                    <a:pt x="3548198" y="6199482"/>
                    <a:pt x="3127828" y="6329022"/>
                  </a:cubicBezTo>
                  <a:cubicBezTo>
                    <a:pt x="2812868" y="6423002"/>
                    <a:pt x="2469968" y="6190592"/>
                    <a:pt x="2428058" y="5868012"/>
                  </a:cubicBezTo>
                  <a:cubicBezTo>
                    <a:pt x="2175328" y="6022952"/>
                    <a:pt x="1812108" y="5927702"/>
                    <a:pt x="1666058" y="5668622"/>
                  </a:cubicBezTo>
                  <a:cubicBezTo>
                    <a:pt x="1553028" y="5467962"/>
                    <a:pt x="1597478" y="5235552"/>
                    <a:pt x="1660978" y="5026002"/>
                  </a:cubicBezTo>
                  <a:cubicBezTo>
                    <a:pt x="1422218" y="5006952"/>
                    <a:pt x="1174568" y="5009492"/>
                    <a:pt x="962478" y="4882492"/>
                  </a:cubicBezTo>
                  <a:cubicBezTo>
                    <a:pt x="410028" y="4544672"/>
                    <a:pt x="563698" y="3792832"/>
                    <a:pt x="934538" y="3372462"/>
                  </a:cubicBezTo>
                  <a:cubicBezTo>
                    <a:pt x="643708" y="3264512"/>
                    <a:pt x="496388" y="2913992"/>
                    <a:pt x="618308" y="2630782"/>
                  </a:cubicBezTo>
                  <a:cubicBezTo>
                    <a:pt x="177618" y="2689202"/>
                    <a:pt x="-157662" y="2177392"/>
                    <a:pt x="77288" y="1797662"/>
                  </a:cubicBezTo>
                  <a:cubicBezTo>
                    <a:pt x="149678" y="1674472"/>
                    <a:pt x="271598" y="1579222"/>
                    <a:pt x="408758" y="1542392"/>
                  </a:cubicBezTo>
                  <a:cubicBezTo>
                    <a:pt x="1185998" y="1232512"/>
                    <a:pt x="1964508" y="923902"/>
                    <a:pt x="2741748" y="614022"/>
                  </a:cubicBezTo>
                  <a:cubicBezTo>
                    <a:pt x="3239588" y="415902"/>
                    <a:pt x="3738698" y="217782"/>
                    <a:pt x="4236538" y="19662"/>
                  </a:cubicBezTo>
                  <a:cubicBezTo>
                    <a:pt x="4378778" y="-19708"/>
                    <a:pt x="4537528" y="612"/>
                    <a:pt x="4664528" y="75542"/>
                  </a:cubicBezTo>
                  <a:cubicBezTo>
                    <a:pt x="4922338" y="226672"/>
                    <a:pt x="5020128" y="579732"/>
                    <a:pt x="4863918" y="836272"/>
                  </a:cubicBezTo>
                  <a:cubicBezTo>
                    <a:pt x="4766128" y="986132"/>
                    <a:pt x="4606108" y="1076302"/>
                    <a:pt x="4467678" y="1184252"/>
                  </a:cubicBezTo>
                  <a:cubicBezTo>
                    <a:pt x="5468438" y="1419202"/>
                    <a:pt x="5627188" y="2607922"/>
                    <a:pt x="5070928" y="3354682"/>
                  </a:cubicBezTo>
                  <a:cubicBezTo>
                    <a:pt x="5357948" y="3274672"/>
                    <a:pt x="5735138" y="3132432"/>
                    <a:pt x="6011998" y="3292452"/>
                  </a:cubicBezTo>
                  <a:cubicBezTo>
                    <a:pt x="6225358" y="3413102"/>
                    <a:pt x="6335848" y="3682342"/>
                    <a:pt x="6267268" y="3919832"/>
                  </a:cubicBezTo>
                  <a:close/>
                </a:path>
              </a:pathLst>
            </a:custGeom>
            <a:blipFill>
              <a:blip r:embed="rId2"/>
              <a:stretch>
                <a:fillRect l="0" t="-27617" r="0" b="-20719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3458" y="2226469"/>
            <a:ext cx="11018168" cy="719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Viabilidad 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Solución funcional</a:t>
            </a: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con recepción positiva de la institución y estudiantes demostrando la viabilidad del proyecto y la solución a una problemática real.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Adaptabilidad Estratégica: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Superación de desafíos exitosa tras la migración metodológica (Ágil a Cascada) para optimizar recursos y tiempo.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Consolidación Profesional: 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Aplicación práctica de competencias del perfil de egreso tales como; Desarrollo de Soluciones Tecnológicas y Gestión de Proyectos.</a:t>
            </a:r>
          </a:p>
          <a:p>
            <a:pPr algn="just">
              <a:lnSpc>
                <a:spcPts val="322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5781" y="1971533"/>
            <a:ext cx="1002892" cy="1002892"/>
          </a:xfrm>
          <a:custGeom>
            <a:avLst/>
            <a:gdLst/>
            <a:ahLst/>
            <a:cxnLst/>
            <a:rect r="r" b="b" t="t" l="l"/>
            <a:pathLst>
              <a:path h="1002892" w="1002892">
                <a:moveTo>
                  <a:pt x="0" y="0"/>
                </a:moveTo>
                <a:lnTo>
                  <a:pt x="1002892" y="0"/>
                </a:lnTo>
                <a:lnTo>
                  <a:pt x="1002892" y="1002892"/>
                </a:lnTo>
                <a:lnTo>
                  <a:pt x="0" y="1002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03546" y="4436392"/>
            <a:ext cx="1095730" cy="1095730"/>
          </a:xfrm>
          <a:custGeom>
            <a:avLst/>
            <a:gdLst/>
            <a:ahLst/>
            <a:cxnLst/>
            <a:rect r="r" b="b" t="t" l="l"/>
            <a:pathLst>
              <a:path h="1095730" w="1095730">
                <a:moveTo>
                  <a:pt x="0" y="0"/>
                </a:moveTo>
                <a:lnTo>
                  <a:pt x="1095730" y="0"/>
                </a:lnTo>
                <a:lnTo>
                  <a:pt x="1095730" y="1095731"/>
                </a:lnTo>
                <a:lnTo>
                  <a:pt x="0" y="1095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03546" y="6990273"/>
            <a:ext cx="1431702" cy="1054254"/>
          </a:xfrm>
          <a:custGeom>
            <a:avLst/>
            <a:gdLst/>
            <a:ahLst/>
            <a:cxnLst/>
            <a:rect r="r" b="b" t="t" l="l"/>
            <a:pathLst>
              <a:path h="1054254" w="1431702">
                <a:moveTo>
                  <a:pt x="0" y="0"/>
                </a:moveTo>
                <a:lnTo>
                  <a:pt x="1431703" y="0"/>
                </a:lnTo>
                <a:lnTo>
                  <a:pt x="1431703" y="1054254"/>
                </a:lnTo>
                <a:lnTo>
                  <a:pt x="0" y="1054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1670" y="734101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CONCLUSIÓN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3511389" y="-2918340"/>
            <a:ext cx="871302" cy="7894081"/>
            <a:chOff x="0" y="0"/>
            <a:chExt cx="660400" cy="59832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5983288"/>
            </a:xfrm>
            <a:custGeom>
              <a:avLst/>
              <a:gdLst/>
              <a:ahLst/>
              <a:cxnLst/>
              <a:rect r="r" b="b" t="t" l="l"/>
              <a:pathLst>
                <a:path h="5983288" w="660400">
                  <a:moveTo>
                    <a:pt x="220252" y="5964219"/>
                  </a:moveTo>
                  <a:cubicBezTo>
                    <a:pt x="254109" y="5975733"/>
                    <a:pt x="292600" y="5983288"/>
                    <a:pt x="330378" y="5983288"/>
                  </a:cubicBezTo>
                  <a:cubicBezTo>
                    <a:pt x="368157" y="5983288"/>
                    <a:pt x="404509" y="5976811"/>
                    <a:pt x="438009" y="5965297"/>
                  </a:cubicBezTo>
                  <a:cubicBezTo>
                    <a:pt x="438723" y="5964938"/>
                    <a:pt x="439435" y="5964938"/>
                    <a:pt x="440148" y="5964578"/>
                  </a:cubicBezTo>
                  <a:cubicBezTo>
                    <a:pt x="565955" y="5918523"/>
                    <a:pt x="658618" y="5796909"/>
                    <a:pt x="660400" y="553993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535823"/>
                  </a:lnTo>
                  <a:cubicBezTo>
                    <a:pt x="1782" y="5797628"/>
                    <a:pt x="93019" y="5919243"/>
                    <a:pt x="220252" y="5964219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0400" cy="5913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53243" y="1546514"/>
            <a:ext cx="15045155" cy="8462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90230" y="588328"/>
            <a:ext cx="7894081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1657652">
            <a:off x="9753717" y="1245032"/>
            <a:ext cx="5962161" cy="6860228"/>
          </a:xfrm>
          <a:custGeom>
            <a:avLst/>
            <a:gdLst/>
            <a:ahLst/>
            <a:cxnLst/>
            <a:rect r="r" b="b" t="t" l="l"/>
            <a:pathLst>
              <a:path h="6860228" w="5962161">
                <a:moveTo>
                  <a:pt x="0" y="6860227"/>
                </a:moveTo>
                <a:lnTo>
                  <a:pt x="5962161" y="6860227"/>
                </a:lnTo>
                <a:lnTo>
                  <a:pt x="5962161" y="0"/>
                </a:lnTo>
                <a:lnTo>
                  <a:pt x="0" y="0"/>
                </a:lnTo>
                <a:lnTo>
                  <a:pt x="0" y="686022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02583">
            <a:off x="-4378735" y="-130161"/>
            <a:ext cx="9391498" cy="10806117"/>
          </a:xfrm>
          <a:custGeom>
            <a:avLst/>
            <a:gdLst/>
            <a:ahLst/>
            <a:cxnLst/>
            <a:rect r="r" b="b" t="t" l="l"/>
            <a:pathLst>
              <a:path h="10806117" w="9391498">
                <a:moveTo>
                  <a:pt x="0" y="0"/>
                </a:moveTo>
                <a:lnTo>
                  <a:pt x="9391498" y="0"/>
                </a:lnTo>
                <a:lnTo>
                  <a:pt x="9391498" y="10806117"/>
                </a:lnTo>
                <a:lnTo>
                  <a:pt x="0" y="10806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30813" y="4091789"/>
            <a:ext cx="10728487" cy="158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14286" spc="171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30813" y="5351288"/>
            <a:ext cx="10728487" cy="142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59"/>
              </a:lnSpc>
            </a:pPr>
            <a:r>
              <a:rPr lang="en-US" sz="8399" spc="-797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POR SU ATENCIÓN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34016" y="896189"/>
            <a:ext cx="871302" cy="2026678"/>
            <a:chOff x="0" y="0"/>
            <a:chExt cx="660400" cy="15361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1536113"/>
            </a:xfrm>
            <a:custGeom>
              <a:avLst/>
              <a:gdLst/>
              <a:ahLst/>
              <a:cxnLst/>
              <a:rect r="r" b="b" t="t" l="l"/>
              <a:pathLst>
                <a:path h="1536113" w="660400">
                  <a:moveTo>
                    <a:pt x="220252" y="1517044"/>
                  </a:moveTo>
                  <a:cubicBezTo>
                    <a:pt x="254109" y="1528557"/>
                    <a:pt x="292600" y="1536113"/>
                    <a:pt x="330378" y="1536113"/>
                  </a:cubicBezTo>
                  <a:cubicBezTo>
                    <a:pt x="368157" y="1536113"/>
                    <a:pt x="404509" y="1529636"/>
                    <a:pt x="438009" y="1518122"/>
                  </a:cubicBezTo>
                  <a:cubicBezTo>
                    <a:pt x="438723" y="1517762"/>
                    <a:pt x="439435" y="1517762"/>
                    <a:pt x="440148" y="1517403"/>
                  </a:cubicBezTo>
                  <a:cubicBezTo>
                    <a:pt x="565955" y="1471348"/>
                    <a:pt x="658618" y="1349734"/>
                    <a:pt x="660400" y="119154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90659"/>
                  </a:lnTo>
                  <a:cubicBezTo>
                    <a:pt x="1782" y="1350452"/>
                    <a:pt x="93019" y="1472068"/>
                    <a:pt x="220252" y="1517044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1466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8801" y="-1830989"/>
            <a:ext cx="11607916" cy="11725167"/>
            <a:chOff x="0" y="0"/>
            <a:chExt cx="62865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2" y="658"/>
              <a:ext cx="6287537" cy="6350084"/>
            </a:xfrm>
            <a:custGeom>
              <a:avLst/>
              <a:gdLst/>
              <a:ahLst/>
              <a:cxnLst/>
              <a:rect r="r" b="b" t="t" l="l"/>
              <a:pathLst>
                <a:path h="6350084" w="6287537">
                  <a:moveTo>
                    <a:pt x="6267268" y="3919832"/>
                  </a:moveTo>
                  <a:cubicBezTo>
                    <a:pt x="5992948" y="4585312"/>
                    <a:pt x="5693228" y="5240632"/>
                    <a:pt x="5361758" y="5878172"/>
                  </a:cubicBezTo>
                  <a:cubicBezTo>
                    <a:pt x="5087438" y="6307432"/>
                    <a:pt x="4551498" y="6207102"/>
                    <a:pt x="4329248" y="5780382"/>
                  </a:cubicBezTo>
                  <a:cubicBezTo>
                    <a:pt x="3958408" y="6017872"/>
                    <a:pt x="3548198" y="6199482"/>
                    <a:pt x="3127828" y="6329022"/>
                  </a:cubicBezTo>
                  <a:cubicBezTo>
                    <a:pt x="2812868" y="6423002"/>
                    <a:pt x="2469968" y="6190592"/>
                    <a:pt x="2428058" y="5868012"/>
                  </a:cubicBezTo>
                  <a:cubicBezTo>
                    <a:pt x="2175328" y="6022952"/>
                    <a:pt x="1812108" y="5927702"/>
                    <a:pt x="1666058" y="5668622"/>
                  </a:cubicBezTo>
                  <a:cubicBezTo>
                    <a:pt x="1553028" y="5467962"/>
                    <a:pt x="1597478" y="5235552"/>
                    <a:pt x="1660978" y="5026002"/>
                  </a:cubicBezTo>
                  <a:cubicBezTo>
                    <a:pt x="1422218" y="5006952"/>
                    <a:pt x="1174568" y="5009492"/>
                    <a:pt x="962478" y="4882492"/>
                  </a:cubicBezTo>
                  <a:cubicBezTo>
                    <a:pt x="410028" y="4544672"/>
                    <a:pt x="563698" y="3792832"/>
                    <a:pt x="934538" y="3372462"/>
                  </a:cubicBezTo>
                  <a:cubicBezTo>
                    <a:pt x="643708" y="3264512"/>
                    <a:pt x="496388" y="2913992"/>
                    <a:pt x="618308" y="2630782"/>
                  </a:cubicBezTo>
                  <a:cubicBezTo>
                    <a:pt x="177618" y="2689202"/>
                    <a:pt x="-157662" y="2177392"/>
                    <a:pt x="77288" y="1797662"/>
                  </a:cubicBezTo>
                  <a:cubicBezTo>
                    <a:pt x="149678" y="1674472"/>
                    <a:pt x="271598" y="1579222"/>
                    <a:pt x="408758" y="1542392"/>
                  </a:cubicBezTo>
                  <a:cubicBezTo>
                    <a:pt x="1185998" y="1232512"/>
                    <a:pt x="1964508" y="923902"/>
                    <a:pt x="2741748" y="614022"/>
                  </a:cubicBezTo>
                  <a:cubicBezTo>
                    <a:pt x="3239588" y="415902"/>
                    <a:pt x="3738698" y="217782"/>
                    <a:pt x="4236538" y="19662"/>
                  </a:cubicBezTo>
                  <a:cubicBezTo>
                    <a:pt x="4378778" y="-19708"/>
                    <a:pt x="4537528" y="612"/>
                    <a:pt x="4664528" y="75542"/>
                  </a:cubicBezTo>
                  <a:cubicBezTo>
                    <a:pt x="4922338" y="226672"/>
                    <a:pt x="5020128" y="579732"/>
                    <a:pt x="4863918" y="836272"/>
                  </a:cubicBezTo>
                  <a:cubicBezTo>
                    <a:pt x="4766128" y="986132"/>
                    <a:pt x="4606108" y="1076302"/>
                    <a:pt x="4467678" y="1184252"/>
                  </a:cubicBezTo>
                  <a:cubicBezTo>
                    <a:pt x="5468438" y="1419202"/>
                    <a:pt x="5627188" y="2607922"/>
                    <a:pt x="5070928" y="3354682"/>
                  </a:cubicBezTo>
                  <a:cubicBezTo>
                    <a:pt x="5357948" y="3274672"/>
                    <a:pt x="5735138" y="3132432"/>
                    <a:pt x="6011998" y="3292452"/>
                  </a:cubicBezTo>
                  <a:cubicBezTo>
                    <a:pt x="6225358" y="3413102"/>
                    <a:pt x="6335848" y="3682342"/>
                    <a:pt x="6267268" y="3919832"/>
                  </a:cubicBezTo>
                  <a:close/>
                </a:path>
              </a:pathLst>
            </a:custGeom>
            <a:blipFill>
              <a:blip r:embed="rId2"/>
              <a:stretch>
                <a:fillRect l="-32199" t="0" r="-19103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39665"/>
            <a:ext cx="10728487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ÍNDICE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28975"/>
            <a:ext cx="7481389" cy="374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introducción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Objetivos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Arquitectura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Metodología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Plan de negocio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1A014B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2116" y="2971800"/>
            <a:ext cx="11523769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Actualmente, el proceso de inscripción y toma de asignaturas en el Instituto Profesional puede ser lento y generar dudas entre los estudiantes, especialmente cuando existen problemas de cupos, cambios de sección o consultas administrativas. Esto provoca sobrecarga en las plataformas institucionales y en el personal encargado de soporte.</a:t>
            </a:r>
          </a:p>
          <a:p>
            <a:pPr algn="l">
              <a:lnSpc>
                <a:spcPts val="37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0163" y="5374346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4" y="0"/>
                </a:lnTo>
                <a:lnTo>
                  <a:pt x="777074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70374">
            <a:off x="9911717" y="1572098"/>
            <a:ext cx="8954195" cy="1331936"/>
          </a:xfrm>
          <a:custGeom>
            <a:avLst/>
            <a:gdLst/>
            <a:ahLst/>
            <a:cxnLst/>
            <a:rect r="r" b="b" t="t" l="l"/>
            <a:pathLst>
              <a:path h="1331936" w="8954195">
                <a:moveTo>
                  <a:pt x="0" y="0"/>
                </a:moveTo>
                <a:lnTo>
                  <a:pt x="8954194" y="0"/>
                </a:lnTo>
                <a:lnTo>
                  <a:pt x="8954194" y="1331936"/>
                </a:lnTo>
                <a:lnTo>
                  <a:pt x="0" y="1331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46510">
            <a:off x="34602" y="7885661"/>
            <a:ext cx="9244594" cy="1328910"/>
          </a:xfrm>
          <a:custGeom>
            <a:avLst/>
            <a:gdLst/>
            <a:ahLst/>
            <a:cxnLst/>
            <a:rect r="r" b="b" t="t" l="l"/>
            <a:pathLst>
              <a:path h="1328910" w="9244594">
                <a:moveTo>
                  <a:pt x="0" y="0"/>
                </a:moveTo>
                <a:lnTo>
                  <a:pt x="9244594" y="0"/>
                </a:lnTo>
                <a:lnTo>
                  <a:pt x="9244594" y="1328911"/>
                </a:lnTo>
                <a:lnTo>
                  <a:pt x="0" y="1328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57853" y="7524750"/>
            <a:ext cx="1515297" cy="2863963"/>
          </a:xfrm>
          <a:custGeom>
            <a:avLst/>
            <a:gdLst/>
            <a:ahLst/>
            <a:cxnLst/>
            <a:rect r="r" b="b" t="t" l="l"/>
            <a:pathLst>
              <a:path h="2863963" w="1515297">
                <a:moveTo>
                  <a:pt x="0" y="0"/>
                </a:moveTo>
                <a:lnTo>
                  <a:pt x="1515297" y="0"/>
                </a:lnTo>
                <a:lnTo>
                  <a:pt x="1515297" y="2863963"/>
                </a:lnTo>
                <a:lnTo>
                  <a:pt x="0" y="28639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82116" y="1739665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CONTEXTO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8408" y="2121218"/>
            <a:ext cx="12931185" cy="618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Problemática Actual en Duoc UC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para Estudiantes:</a:t>
            </a:r>
          </a:p>
          <a:p>
            <a:pPr algn="l">
              <a:lnSpc>
                <a:spcPts val="2749"/>
              </a:lnSpc>
            </a:pP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Proceso lento y poco intuitivo: La plataforma de toma de ramos es confusa, generando pérdida de tiempo y errores durante la inscripción</a:t>
            </a: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Chatbot limitado: Solo responde preguntas básicas. No entrega información precisa sobre reglamento, notas, asistencia o prerequisitos</a:t>
            </a:r>
          </a:p>
          <a:p>
            <a:pPr algn="l">
              <a:lnSpc>
                <a:spcPts val="2749"/>
              </a:lnSpc>
            </a:pP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Desafíos para Personal Administrativo:</a:t>
            </a:r>
          </a:p>
          <a:p>
            <a:pPr algn="l">
              <a:lnSpc>
                <a:spcPts val="2749"/>
              </a:lnSpc>
            </a:pP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Sobrecarga de consultas repetitivas: 40-60% del tiempo se dedica a responder las mismas preguntas básicas</a:t>
            </a:r>
          </a:p>
          <a:p>
            <a:pPr algn="l" marL="474979" indent="-237490" lvl="1">
              <a:lnSpc>
                <a:spcPts val="2749"/>
              </a:lnSpc>
              <a:buFont typeface="Arial"/>
              <a:buChar char="•"/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Atención limitada: No hay soporte fuera del horario laboral para estudiantes de jornada vespertina</a:t>
            </a:r>
          </a:p>
          <a:p>
            <a:pPr algn="l">
              <a:lnSpc>
                <a:spcPts val="2749"/>
              </a:lnSpc>
            </a:pPr>
            <a:r>
              <a:rPr lang="en-US" sz="2199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Impacto: Frustración estudiantil, ineficiencia operativa y saturación administrativa que afectan la calidad del servicio educativo.</a:t>
            </a:r>
          </a:p>
          <a:p>
            <a:pPr algn="l">
              <a:lnSpc>
                <a:spcPts val="274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714380" y="6676878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6220" y="-634076"/>
            <a:ext cx="3089841" cy="4114800"/>
          </a:xfrm>
          <a:custGeom>
            <a:avLst/>
            <a:gdLst/>
            <a:ahLst/>
            <a:cxnLst/>
            <a:rect r="r" b="b" t="t" l="l"/>
            <a:pathLst>
              <a:path h="4114800" w="3089841">
                <a:moveTo>
                  <a:pt x="0" y="0"/>
                </a:moveTo>
                <a:lnTo>
                  <a:pt x="3089840" y="0"/>
                </a:lnTo>
                <a:lnTo>
                  <a:pt x="3089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55548" y="1423324"/>
            <a:ext cx="2832452" cy="2602315"/>
          </a:xfrm>
          <a:custGeom>
            <a:avLst/>
            <a:gdLst/>
            <a:ahLst/>
            <a:cxnLst/>
            <a:rect r="r" b="b" t="t" l="l"/>
            <a:pathLst>
              <a:path h="2602315" w="2832452">
                <a:moveTo>
                  <a:pt x="0" y="0"/>
                </a:moveTo>
                <a:lnTo>
                  <a:pt x="2832452" y="0"/>
                </a:lnTo>
                <a:lnTo>
                  <a:pt x="2832452" y="2602315"/>
                </a:lnTo>
                <a:lnTo>
                  <a:pt x="0" y="260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380" y="7947692"/>
            <a:ext cx="2982773" cy="2453331"/>
          </a:xfrm>
          <a:custGeom>
            <a:avLst/>
            <a:gdLst/>
            <a:ahLst/>
            <a:cxnLst/>
            <a:rect r="r" b="b" t="t" l="l"/>
            <a:pathLst>
              <a:path h="2453331" w="2982773">
                <a:moveTo>
                  <a:pt x="0" y="0"/>
                </a:moveTo>
                <a:lnTo>
                  <a:pt x="2982773" y="0"/>
                </a:lnTo>
                <a:lnTo>
                  <a:pt x="2982773" y="2453330"/>
                </a:lnTo>
                <a:lnTo>
                  <a:pt x="0" y="2453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4153" y="722982"/>
            <a:ext cx="11523769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PROBLEMÁTICA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5671" y="6433516"/>
            <a:ext cx="4169803" cy="6579830"/>
            <a:chOff x="0" y="0"/>
            <a:chExt cx="1098220" cy="17329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098" y="6433516"/>
            <a:ext cx="4169803" cy="6579830"/>
            <a:chOff x="0" y="0"/>
            <a:chExt cx="1098220" cy="17329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62526" y="6433516"/>
            <a:ext cx="4169803" cy="6579830"/>
            <a:chOff x="0" y="0"/>
            <a:chExt cx="1098220" cy="17329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220" cy="1732959"/>
            </a:xfrm>
            <a:custGeom>
              <a:avLst/>
              <a:gdLst/>
              <a:ahLst/>
              <a:cxnLst/>
              <a:rect r="r" b="b" t="t" l="l"/>
              <a:pathLst>
                <a:path h="1732959" w="1098220">
                  <a:moveTo>
                    <a:pt x="0" y="0"/>
                  </a:moveTo>
                  <a:lnTo>
                    <a:pt x="1098220" y="0"/>
                  </a:lnTo>
                  <a:lnTo>
                    <a:pt x="1098220" y="1732959"/>
                  </a:lnTo>
                  <a:lnTo>
                    <a:pt x="0" y="1732959"/>
                  </a:ln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8220" cy="1799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3750" y="4858678"/>
            <a:ext cx="5023745" cy="1279043"/>
            <a:chOff x="0" y="0"/>
            <a:chExt cx="1596232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CONSULTAR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32128" y="4858678"/>
            <a:ext cx="5023745" cy="1279043"/>
            <a:chOff x="0" y="0"/>
            <a:chExt cx="159623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INSCRIBIR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179747" y="4858678"/>
            <a:ext cx="5023745" cy="1279043"/>
            <a:chOff x="0" y="0"/>
            <a:chExt cx="1596232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96232" cy="406400"/>
            </a:xfrm>
            <a:custGeom>
              <a:avLst/>
              <a:gdLst/>
              <a:ahLst/>
              <a:cxnLst/>
              <a:rect r="r" b="b" t="t" l="l"/>
              <a:pathLst>
                <a:path h="406400" w="1596232">
                  <a:moveTo>
                    <a:pt x="1393032" y="0"/>
                  </a:moveTo>
                  <a:cubicBezTo>
                    <a:pt x="1505256" y="0"/>
                    <a:pt x="1596232" y="90976"/>
                    <a:pt x="1596232" y="203200"/>
                  </a:cubicBezTo>
                  <a:cubicBezTo>
                    <a:pt x="1596232" y="315424"/>
                    <a:pt x="1505256" y="406400"/>
                    <a:pt x="13930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014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59623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RESOLVER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482227" y="102870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1028700" y="1028700"/>
            <a:ext cx="871970" cy="217992"/>
          </a:xfrm>
          <a:custGeom>
            <a:avLst/>
            <a:gdLst/>
            <a:ahLst/>
            <a:cxnLst/>
            <a:rect r="r" b="b" t="t" l="l"/>
            <a:pathLst>
              <a:path h="217992" w="871970">
                <a:moveTo>
                  <a:pt x="0" y="0"/>
                </a:moveTo>
                <a:lnTo>
                  <a:pt x="871970" y="0"/>
                </a:lnTo>
                <a:lnTo>
                  <a:pt x="871970" y="217992"/>
                </a:lnTo>
                <a:lnTo>
                  <a:pt x="0" y="217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861139" y="8372011"/>
            <a:ext cx="1772578" cy="1772578"/>
          </a:xfrm>
          <a:custGeom>
            <a:avLst/>
            <a:gdLst/>
            <a:ahLst/>
            <a:cxnLst/>
            <a:rect r="r" b="b" t="t" l="l"/>
            <a:pathLst>
              <a:path h="1772578" w="1772578">
                <a:moveTo>
                  <a:pt x="0" y="0"/>
                </a:moveTo>
                <a:lnTo>
                  <a:pt x="1772578" y="0"/>
                </a:lnTo>
                <a:lnTo>
                  <a:pt x="1772578" y="1772578"/>
                </a:lnTo>
                <a:lnTo>
                  <a:pt x="0" y="1772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57711" y="8017731"/>
            <a:ext cx="1772578" cy="1772578"/>
          </a:xfrm>
          <a:custGeom>
            <a:avLst/>
            <a:gdLst/>
            <a:ahLst/>
            <a:cxnLst/>
            <a:rect r="r" b="b" t="t" l="l"/>
            <a:pathLst>
              <a:path h="1772578" w="1772578">
                <a:moveTo>
                  <a:pt x="0" y="0"/>
                </a:moveTo>
                <a:lnTo>
                  <a:pt x="1772578" y="0"/>
                </a:lnTo>
                <a:lnTo>
                  <a:pt x="1772578" y="1772579"/>
                </a:lnTo>
                <a:lnTo>
                  <a:pt x="0" y="17725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191585" y="8372011"/>
            <a:ext cx="2344687" cy="1493035"/>
          </a:xfrm>
          <a:custGeom>
            <a:avLst/>
            <a:gdLst/>
            <a:ahLst/>
            <a:cxnLst/>
            <a:rect r="r" b="b" t="t" l="l"/>
            <a:pathLst>
              <a:path h="1493035" w="2344687">
                <a:moveTo>
                  <a:pt x="0" y="0"/>
                </a:moveTo>
                <a:lnTo>
                  <a:pt x="2344687" y="0"/>
                </a:lnTo>
                <a:lnTo>
                  <a:pt x="2344687" y="1493034"/>
                </a:lnTo>
                <a:lnTo>
                  <a:pt x="0" y="1493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346451" y="731067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OBJETIVOS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0670" y="6538645"/>
            <a:ext cx="3389906" cy="197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Consultar disponibilidad de asignaturas y cupos en tiempo real.</a:t>
            </a: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644022" y="6538645"/>
            <a:ext cx="338990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Permitir inscripción o retiro de ramos/secciones.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52475" y="6538645"/>
            <a:ext cx="3389906" cy="236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2500">
                <a:solidFill>
                  <a:srgbClr val="1A01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Resolver preguntas frecuentes  sobre el reglamento y fechas importantes.</a:t>
            </a:r>
          </a:p>
          <a:p>
            <a:pPr algn="l">
              <a:lnSpc>
                <a:spcPts val="3125"/>
              </a:lnSpc>
            </a:pPr>
          </a:p>
          <a:p>
            <a:pPr algn="l">
              <a:lnSpc>
                <a:spcPts val="3125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336983"/>
            <a:ext cx="18288000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 Desarrollar un Chatbot con inteligencia artificial y sistema de inscripción que ayude a los estudiantes a realizar procesos académicos de manera rápida y automatizada 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590433" y="3368858"/>
            <a:ext cx="2727492" cy="63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7"/>
              </a:lnSpc>
            </a:pPr>
            <a:r>
              <a:rPr lang="en-US" sz="3762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Específicos: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-189821" y="1508943"/>
            <a:ext cx="18288000" cy="6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3"/>
              </a:lnSpc>
            </a:pPr>
            <a:r>
              <a:rPr lang="en-US" sz="375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General: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343" y="2075092"/>
            <a:ext cx="18373343" cy="8211908"/>
            <a:chOff x="0" y="0"/>
            <a:chExt cx="4839070" cy="21628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39070" cy="2162807"/>
            </a:xfrm>
            <a:custGeom>
              <a:avLst/>
              <a:gdLst/>
              <a:ahLst/>
              <a:cxnLst/>
              <a:rect r="r" b="b" t="t" l="l"/>
              <a:pathLst>
                <a:path h="2162807" w="4839070">
                  <a:moveTo>
                    <a:pt x="0" y="0"/>
                  </a:moveTo>
                  <a:lnTo>
                    <a:pt x="4839070" y="0"/>
                  </a:lnTo>
                  <a:lnTo>
                    <a:pt x="4839070" y="2162807"/>
                  </a:lnTo>
                  <a:lnTo>
                    <a:pt x="0" y="2162807"/>
                  </a:lnTo>
                  <a:close/>
                </a:path>
              </a:pathLst>
            </a:custGeom>
            <a:solidFill>
              <a:srgbClr val="5CE1E6">
                <a:alpha val="19608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839070" cy="2229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4093678" y="-3501717"/>
            <a:ext cx="871302" cy="9058657"/>
            <a:chOff x="0" y="0"/>
            <a:chExt cx="660400" cy="686597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865975"/>
            </a:xfrm>
            <a:custGeom>
              <a:avLst/>
              <a:gdLst/>
              <a:ahLst/>
              <a:cxnLst/>
              <a:rect r="r" b="b" t="t" l="l"/>
              <a:pathLst>
                <a:path h="6865975" w="660400">
                  <a:moveTo>
                    <a:pt x="220252" y="6846905"/>
                  </a:moveTo>
                  <a:cubicBezTo>
                    <a:pt x="254109" y="6858419"/>
                    <a:pt x="292600" y="6865975"/>
                    <a:pt x="330378" y="6865975"/>
                  </a:cubicBezTo>
                  <a:cubicBezTo>
                    <a:pt x="368157" y="6865975"/>
                    <a:pt x="404509" y="6859498"/>
                    <a:pt x="438009" y="6847984"/>
                  </a:cubicBezTo>
                  <a:cubicBezTo>
                    <a:pt x="438723" y="6847624"/>
                    <a:pt x="439435" y="6847624"/>
                    <a:pt x="440148" y="6847265"/>
                  </a:cubicBezTo>
                  <a:cubicBezTo>
                    <a:pt x="565955" y="6801210"/>
                    <a:pt x="658618" y="6679595"/>
                    <a:pt x="660400" y="6403015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398263"/>
                  </a:lnTo>
                  <a:cubicBezTo>
                    <a:pt x="1782" y="6680315"/>
                    <a:pt x="93019" y="6801930"/>
                    <a:pt x="220252" y="6846905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660400" cy="6796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2700000">
            <a:off x="166025" y="631880"/>
            <a:ext cx="777073" cy="791463"/>
          </a:xfrm>
          <a:custGeom>
            <a:avLst/>
            <a:gdLst/>
            <a:ahLst/>
            <a:cxnLst/>
            <a:rect r="r" b="b" t="t" l="l"/>
            <a:pathLst>
              <a:path h="791463" w="777073">
                <a:moveTo>
                  <a:pt x="0" y="0"/>
                </a:moveTo>
                <a:lnTo>
                  <a:pt x="777073" y="0"/>
                </a:lnTo>
                <a:lnTo>
                  <a:pt x="777073" y="791463"/>
                </a:lnTo>
                <a:lnTo>
                  <a:pt x="0" y="79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76221" y="3719118"/>
            <a:ext cx="3561122" cy="2769762"/>
          </a:xfrm>
          <a:custGeom>
            <a:avLst/>
            <a:gdLst/>
            <a:ahLst/>
            <a:cxnLst/>
            <a:rect r="r" b="b" t="t" l="l"/>
            <a:pathLst>
              <a:path h="2769762" w="3561122">
                <a:moveTo>
                  <a:pt x="0" y="0"/>
                </a:moveTo>
                <a:lnTo>
                  <a:pt x="3561123" y="0"/>
                </a:lnTo>
                <a:lnTo>
                  <a:pt x="3561123" y="2769762"/>
                </a:lnTo>
                <a:lnTo>
                  <a:pt x="0" y="2769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629" y="4069666"/>
            <a:ext cx="4118916" cy="2316890"/>
          </a:xfrm>
          <a:custGeom>
            <a:avLst/>
            <a:gdLst/>
            <a:ahLst/>
            <a:cxnLst/>
            <a:rect r="r" b="b" t="t" l="l"/>
            <a:pathLst>
              <a:path h="2316890" w="4118916">
                <a:moveTo>
                  <a:pt x="0" y="0"/>
                </a:moveTo>
                <a:lnTo>
                  <a:pt x="4118916" y="0"/>
                </a:lnTo>
                <a:lnTo>
                  <a:pt x="4118916" y="2316890"/>
                </a:lnTo>
                <a:lnTo>
                  <a:pt x="0" y="2316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90767" y="7148664"/>
            <a:ext cx="3920245" cy="2610883"/>
          </a:xfrm>
          <a:custGeom>
            <a:avLst/>
            <a:gdLst/>
            <a:ahLst/>
            <a:cxnLst/>
            <a:rect r="r" b="b" t="t" l="l"/>
            <a:pathLst>
              <a:path h="2610883" w="3920245">
                <a:moveTo>
                  <a:pt x="0" y="0"/>
                </a:moveTo>
                <a:lnTo>
                  <a:pt x="3920245" y="0"/>
                </a:lnTo>
                <a:lnTo>
                  <a:pt x="3920245" y="2610883"/>
                </a:lnTo>
                <a:lnTo>
                  <a:pt x="0" y="2610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2075" y="6873524"/>
            <a:ext cx="2886023" cy="2886023"/>
          </a:xfrm>
          <a:custGeom>
            <a:avLst/>
            <a:gdLst/>
            <a:ahLst/>
            <a:cxnLst/>
            <a:rect r="r" b="b" t="t" l="l"/>
            <a:pathLst>
              <a:path h="2886023" w="2886023">
                <a:moveTo>
                  <a:pt x="0" y="0"/>
                </a:moveTo>
                <a:lnTo>
                  <a:pt x="2886024" y="0"/>
                </a:lnTo>
                <a:lnTo>
                  <a:pt x="2886024" y="2886023"/>
                </a:lnTo>
                <a:lnTo>
                  <a:pt x="0" y="2886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76221" y="7330379"/>
            <a:ext cx="3798371" cy="2429169"/>
          </a:xfrm>
          <a:custGeom>
            <a:avLst/>
            <a:gdLst/>
            <a:ahLst/>
            <a:cxnLst/>
            <a:rect r="r" b="b" t="t" l="l"/>
            <a:pathLst>
              <a:path h="2429169" w="3798371">
                <a:moveTo>
                  <a:pt x="0" y="0"/>
                </a:moveTo>
                <a:lnTo>
                  <a:pt x="3798371" y="0"/>
                </a:lnTo>
                <a:lnTo>
                  <a:pt x="3798371" y="2429168"/>
                </a:lnTo>
                <a:lnTo>
                  <a:pt x="0" y="24291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772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90767" y="3719118"/>
            <a:ext cx="4001158" cy="2667439"/>
          </a:xfrm>
          <a:custGeom>
            <a:avLst/>
            <a:gdLst/>
            <a:ahLst/>
            <a:cxnLst/>
            <a:rect r="r" b="b" t="t" l="l"/>
            <a:pathLst>
              <a:path h="2667439" w="4001158">
                <a:moveTo>
                  <a:pt x="0" y="0"/>
                </a:moveTo>
                <a:lnTo>
                  <a:pt x="4001158" y="0"/>
                </a:lnTo>
                <a:lnTo>
                  <a:pt x="4001158" y="2667438"/>
                </a:lnTo>
                <a:lnTo>
                  <a:pt x="0" y="2667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763220" y="2360178"/>
            <a:ext cx="2766108" cy="1105767"/>
            <a:chOff x="0" y="0"/>
            <a:chExt cx="1016622" cy="40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IA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00364" y="857749"/>
            <a:ext cx="9215455" cy="549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ARQUITECTURA  GENERAL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267836" y="2360178"/>
            <a:ext cx="2766108" cy="1105767"/>
            <a:chOff x="0" y="0"/>
            <a:chExt cx="1016622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BACK/FRONT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73728" y="2360178"/>
            <a:ext cx="2766108" cy="1105767"/>
            <a:chOff x="0" y="0"/>
            <a:chExt cx="1016622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6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016622">
                  <a:moveTo>
                    <a:pt x="1016622" y="0"/>
                  </a:moveTo>
                  <a:lnTo>
                    <a:pt x="0" y="0"/>
                  </a:lnTo>
                  <a:lnTo>
                    <a:pt x="101600" y="203200"/>
                  </a:lnTo>
                  <a:lnTo>
                    <a:pt x="0" y="406400"/>
                  </a:lnTo>
                  <a:lnTo>
                    <a:pt x="1016622" y="406400"/>
                  </a:lnTo>
                  <a:lnTo>
                    <a:pt x="915022" y="203200"/>
                  </a:lnTo>
                  <a:lnTo>
                    <a:pt x="1016622" y="0"/>
                  </a:lnTo>
                  <a:close/>
                </a:path>
              </a:pathLst>
            </a:custGeom>
            <a:solidFill>
              <a:srgbClr val="00879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8900" y="-66675"/>
              <a:ext cx="838822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BD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90875" y="5086350"/>
            <a:ext cx="234433" cy="3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b="true" sz="2692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866857" y="5229266"/>
            <a:ext cx="234433" cy="33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b="true" sz="2692">
                <a:solidFill>
                  <a:srgbClr val="1A014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18252">
            <a:off x="-269053" y="-1355236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6" y="0"/>
                </a:lnTo>
                <a:lnTo>
                  <a:pt x="2595506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18252">
            <a:off x="16293817" y="8252522"/>
            <a:ext cx="2595506" cy="3516079"/>
          </a:xfrm>
          <a:custGeom>
            <a:avLst/>
            <a:gdLst/>
            <a:ahLst/>
            <a:cxnLst/>
            <a:rect r="r" b="b" t="t" l="l"/>
            <a:pathLst>
              <a:path h="3516079" w="2595506">
                <a:moveTo>
                  <a:pt x="0" y="0"/>
                </a:moveTo>
                <a:lnTo>
                  <a:pt x="2595505" y="0"/>
                </a:lnTo>
                <a:lnTo>
                  <a:pt x="2595505" y="3516079"/>
                </a:lnTo>
                <a:lnTo>
                  <a:pt x="0" y="351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873675"/>
            <a:ext cx="16230600" cy="6958870"/>
          </a:xfrm>
          <a:custGeom>
            <a:avLst/>
            <a:gdLst/>
            <a:ahLst/>
            <a:cxnLst/>
            <a:rect r="r" b="b" t="t" l="l"/>
            <a:pathLst>
              <a:path h="6958870" w="16230600">
                <a:moveTo>
                  <a:pt x="0" y="0"/>
                </a:moveTo>
                <a:lnTo>
                  <a:pt x="16230600" y="0"/>
                </a:lnTo>
                <a:lnTo>
                  <a:pt x="16230600" y="6958870"/>
                </a:lnTo>
                <a:lnTo>
                  <a:pt x="0" y="6958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49496" y="2476621"/>
            <a:ext cx="3247339" cy="925501"/>
            <a:chOff x="0" y="0"/>
            <a:chExt cx="855266" cy="2437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REQUERIMIENTOS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781715" y="3693196"/>
            <a:ext cx="3247339" cy="925501"/>
            <a:chOff x="0" y="0"/>
            <a:chExt cx="855266" cy="24375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DISEÑO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520331" y="4890360"/>
            <a:ext cx="3247339" cy="925501"/>
            <a:chOff x="0" y="0"/>
            <a:chExt cx="855266" cy="24375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IMPLEMENTACIÓN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(5-6 semanas)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5461" y="6047282"/>
            <a:ext cx="3247339" cy="925501"/>
            <a:chOff x="0" y="0"/>
            <a:chExt cx="855266" cy="2437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5266" cy="243753"/>
            </a:xfrm>
            <a:custGeom>
              <a:avLst/>
              <a:gdLst/>
              <a:ahLst/>
              <a:cxnLst/>
              <a:rect r="r" b="b" t="t" l="l"/>
              <a:pathLst>
                <a:path h="243753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203224"/>
                  </a:lnTo>
                  <a:cubicBezTo>
                    <a:pt x="855266" y="225608"/>
                    <a:pt x="837121" y="243753"/>
                    <a:pt x="814737" y="243753"/>
                  </a:cubicBezTo>
                  <a:lnTo>
                    <a:pt x="40529" y="243753"/>
                  </a:lnTo>
                  <a:cubicBezTo>
                    <a:pt x="29780" y="243753"/>
                    <a:pt x="19472" y="239483"/>
                    <a:pt x="11871" y="231883"/>
                  </a:cubicBezTo>
                  <a:cubicBezTo>
                    <a:pt x="4270" y="224282"/>
                    <a:pt x="0" y="213973"/>
                    <a:pt x="0" y="203224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855266" cy="310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DESARROLLO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(2-3 semanas)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88767" y="7308578"/>
            <a:ext cx="3247339" cy="1361948"/>
            <a:chOff x="0" y="0"/>
            <a:chExt cx="855266" cy="3587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5266" cy="358702"/>
            </a:xfrm>
            <a:custGeom>
              <a:avLst/>
              <a:gdLst/>
              <a:ahLst/>
              <a:cxnLst/>
              <a:rect r="r" b="b" t="t" l="l"/>
              <a:pathLst>
                <a:path h="358702" w="855266">
                  <a:moveTo>
                    <a:pt x="40529" y="0"/>
                  </a:moveTo>
                  <a:lnTo>
                    <a:pt x="814737" y="0"/>
                  </a:lnTo>
                  <a:cubicBezTo>
                    <a:pt x="825486" y="0"/>
                    <a:pt x="835795" y="4270"/>
                    <a:pt x="843395" y="11871"/>
                  </a:cubicBezTo>
                  <a:cubicBezTo>
                    <a:pt x="850996" y="19472"/>
                    <a:pt x="855266" y="29780"/>
                    <a:pt x="855266" y="40529"/>
                  </a:cubicBezTo>
                  <a:lnTo>
                    <a:pt x="855266" y="318173"/>
                  </a:lnTo>
                  <a:cubicBezTo>
                    <a:pt x="855266" y="340557"/>
                    <a:pt x="837121" y="358702"/>
                    <a:pt x="814737" y="358702"/>
                  </a:cubicBezTo>
                  <a:lnTo>
                    <a:pt x="40529" y="358702"/>
                  </a:lnTo>
                  <a:cubicBezTo>
                    <a:pt x="29780" y="358702"/>
                    <a:pt x="19472" y="354432"/>
                    <a:pt x="11871" y="346831"/>
                  </a:cubicBezTo>
                  <a:cubicBezTo>
                    <a:pt x="4270" y="339231"/>
                    <a:pt x="0" y="328922"/>
                    <a:pt x="0" y="318173"/>
                  </a:cubicBezTo>
                  <a:lnTo>
                    <a:pt x="0" y="40529"/>
                  </a:lnTo>
                  <a:cubicBezTo>
                    <a:pt x="0" y="29780"/>
                    <a:pt x="4270" y="19472"/>
                    <a:pt x="11871" y="11871"/>
                  </a:cubicBezTo>
                  <a:cubicBezTo>
                    <a:pt x="19472" y="4270"/>
                    <a:pt x="29780" y="0"/>
                    <a:pt x="4052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855266" cy="425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PRUEBAS Y MANTENIMIENTO</a:t>
              </a:r>
            </a:p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(1-2 semanas)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049496" y="6047282"/>
            <a:ext cx="2697178" cy="2491518"/>
          </a:xfrm>
          <a:custGeom>
            <a:avLst/>
            <a:gdLst/>
            <a:ahLst/>
            <a:cxnLst/>
            <a:rect r="r" b="b" t="t" l="l"/>
            <a:pathLst>
              <a:path h="2491518" w="2697178">
                <a:moveTo>
                  <a:pt x="0" y="0"/>
                </a:moveTo>
                <a:lnTo>
                  <a:pt x="2697177" y="0"/>
                </a:lnTo>
                <a:lnTo>
                  <a:pt x="2697177" y="2491518"/>
                </a:lnTo>
                <a:lnTo>
                  <a:pt x="0" y="24915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955370" y="2110606"/>
            <a:ext cx="2583032" cy="2583032"/>
          </a:xfrm>
          <a:custGeom>
            <a:avLst/>
            <a:gdLst/>
            <a:ahLst/>
            <a:cxnLst/>
            <a:rect r="r" b="b" t="t" l="l"/>
            <a:pathLst>
              <a:path h="2583032" w="2583032">
                <a:moveTo>
                  <a:pt x="0" y="0"/>
                </a:moveTo>
                <a:lnTo>
                  <a:pt x="2583032" y="0"/>
                </a:lnTo>
                <a:lnTo>
                  <a:pt x="2583032" y="2583032"/>
                </a:lnTo>
                <a:lnTo>
                  <a:pt x="0" y="25830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391157" y="612353"/>
            <a:ext cx="9215455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METODOLOGÍA</a:t>
            </a:r>
          </a:p>
          <a:p>
            <a:pPr algn="ctr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CASCADA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18903" y="2615839"/>
            <a:ext cx="402833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Semanas totales: 17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0108" y="1684897"/>
            <a:ext cx="16033907" cy="7902925"/>
          </a:xfrm>
          <a:custGeom>
            <a:avLst/>
            <a:gdLst/>
            <a:ahLst/>
            <a:cxnLst/>
            <a:rect r="r" b="b" t="t" l="l"/>
            <a:pathLst>
              <a:path h="7902925" w="16033907">
                <a:moveTo>
                  <a:pt x="0" y="0"/>
                </a:moveTo>
                <a:lnTo>
                  <a:pt x="16033908" y="0"/>
                </a:lnTo>
                <a:lnTo>
                  <a:pt x="16033908" y="7902925"/>
                </a:lnTo>
                <a:lnTo>
                  <a:pt x="0" y="7902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349" r="0" b="-83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2600032" y="-2263841"/>
            <a:ext cx="871302" cy="6071367"/>
            <a:chOff x="0" y="0"/>
            <a:chExt cx="660400" cy="46017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4601769"/>
            </a:xfrm>
            <a:custGeom>
              <a:avLst/>
              <a:gdLst/>
              <a:ahLst/>
              <a:cxnLst/>
              <a:rect r="r" b="b" t="t" l="l"/>
              <a:pathLst>
                <a:path h="4601769" w="660400">
                  <a:moveTo>
                    <a:pt x="220252" y="4582700"/>
                  </a:moveTo>
                  <a:cubicBezTo>
                    <a:pt x="254109" y="4594214"/>
                    <a:pt x="292600" y="4601769"/>
                    <a:pt x="330378" y="4601769"/>
                  </a:cubicBezTo>
                  <a:cubicBezTo>
                    <a:pt x="368157" y="4601769"/>
                    <a:pt x="404509" y="4595292"/>
                    <a:pt x="438009" y="4583778"/>
                  </a:cubicBezTo>
                  <a:cubicBezTo>
                    <a:pt x="438723" y="4583419"/>
                    <a:pt x="439435" y="4583419"/>
                    <a:pt x="440148" y="4583059"/>
                  </a:cubicBezTo>
                  <a:cubicBezTo>
                    <a:pt x="565955" y="4537004"/>
                    <a:pt x="658618" y="4415390"/>
                    <a:pt x="660400" y="418910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185994"/>
                  </a:lnTo>
                  <a:cubicBezTo>
                    <a:pt x="1782" y="4416109"/>
                    <a:pt x="93019" y="4537724"/>
                    <a:pt x="220252" y="458270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0400" cy="4531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0108" y="8189466"/>
            <a:ext cx="1564594" cy="1398356"/>
          </a:xfrm>
          <a:custGeom>
            <a:avLst/>
            <a:gdLst/>
            <a:ahLst/>
            <a:cxnLst/>
            <a:rect r="r" b="b" t="t" l="l"/>
            <a:pathLst>
              <a:path h="1398356" w="1564594">
                <a:moveTo>
                  <a:pt x="0" y="0"/>
                </a:moveTo>
                <a:lnTo>
                  <a:pt x="1564595" y="0"/>
                </a:lnTo>
                <a:lnTo>
                  <a:pt x="1564595" y="1398356"/>
                </a:lnTo>
                <a:lnTo>
                  <a:pt x="0" y="13983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26286" y="3223396"/>
            <a:ext cx="14961706" cy="557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Desarrollo de Software Sistematizado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</a:t>
            </a: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Arquitectura escalable usando Streamlit y LangChain.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Transformación de Grandes Volúmenes de Datos 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Sistema RAG con generación de embeddings y búsqueda vectorial de PDFs.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Modelado de Datos y Seguridad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Base de datos en Supabase con autenticación encriptada (Bcrypt) y validaciones SQL.</a:t>
            </a:r>
          </a:p>
          <a:p>
            <a:pPr algn="l">
              <a:lnSpc>
                <a:spcPts val="3385"/>
              </a:lnSpc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Gestión de Proyectos y Emprendimiento</a:t>
            </a:r>
          </a:p>
          <a:p>
            <a:pPr algn="l" marL="522140" indent="-261070" lvl="1">
              <a:lnSpc>
                <a:spcPts val="3385"/>
              </a:lnSpc>
              <a:buFont typeface="Arial"/>
              <a:buChar char="•"/>
            </a:pPr>
            <a:r>
              <a:rPr lang="en-US" sz="2418" spc="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Implementación: Diseño de modelo comercial SaaS B2B para escalar a múltiples instituciones.</a:t>
            </a:r>
          </a:p>
          <a:p>
            <a:pPr algn="l">
              <a:lnSpc>
                <a:spcPts val="3385"/>
              </a:lnSpc>
            </a:pPr>
          </a:p>
          <a:p>
            <a:pPr algn="just">
              <a:lnSpc>
                <a:spcPts val="3385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69392" y="8514685"/>
            <a:ext cx="1678225" cy="1772315"/>
          </a:xfrm>
          <a:custGeom>
            <a:avLst/>
            <a:gdLst/>
            <a:ahLst/>
            <a:cxnLst/>
            <a:rect r="r" b="b" t="t" l="l"/>
            <a:pathLst>
              <a:path h="1772315" w="1678225">
                <a:moveTo>
                  <a:pt x="0" y="0"/>
                </a:moveTo>
                <a:lnTo>
                  <a:pt x="1678225" y="0"/>
                </a:lnTo>
                <a:lnTo>
                  <a:pt x="1678225" y="1772315"/>
                </a:lnTo>
                <a:lnTo>
                  <a:pt x="0" y="1772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50661" y="1684897"/>
            <a:ext cx="1643355" cy="1643355"/>
          </a:xfrm>
          <a:custGeom>
            <a:avLst/>
            <a:gdLst/>
            <a:ahLst/>
            <a:cxnLst/>
            <a:rect r="r" b="b" t="t" l="l"/>
            <a:pathLst>
              <a:path h="1643355" w="1643355">
                <a:moveTo>
                  <a:pt x="0" y="0"/>
                </a:moveTo>
                <a:lnTo>
                  <a:pt x="1643355" y="0"/>
                </a:lnTo>
                <a:lnTo>
                  <a:pt x="1643355" y="1643355"/>
                </a:lnTo>
                <a:lnTo>
                  <a:pt x="0" y="16433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0" y="448310"/>
            <a:ext cx="58395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Competencias Clave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2286" y="1885753"/>
            <a:ext cx="4663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¿Cómo las aplicamos?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390243" y="-1772308"/>
            <a:ext cx="871302" cy="5621067"/>
            <a:chOff x="0" y="0"/>
            <a:chExt cx="660400" cy="42604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4260466"/>
            </a:xfrm>
            <a:custGeom>
              <a:avLst/>
              <a:gdLst/>
              <a:ahLst/>
              <a:cxnLst/>
              <a:rect r="r" b="b" t="t" l="l"/>
              <a:pathLst>
                <a:path h="4260466" w="660400">
                  <a:moveTo>
                    <a:pt x="220252" y="4241397"/>
                  </a:moveTo>
                  <a:cubicBezTo>
                    <a:pt x="254109" y="4252911"/>
                    <a:pt x="292600" y="4260466"/>
                    <a:pt x="330378" y="4260466"/>
                  </a:cubicBezTo>
                  <a:cubicBezTo>
                    <a:pt x="368157" y="4260466"/>
                    <a:pt x="404509" y="4253989"/>
                    <a:pt x="438009" y="4242475"/>
                  </a:cubicBezTo>
                  <a:cubicBezTo>
                    <a:pt x="438723" y="4242115"/>
                    <a:pt x="439435" y="4242115"/>
                    <a:pt x="440148" y="4241756"/>
                  </a:cubicBezTo>
                  <a:cubicBezTo>
                    <a:pt x="565955" y="4195701"/>
                    <a:pt x="658618" y="4074087"/>
                    <a:pt x="660400" y="385538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852520"/>
                  </a:lnTo>
                  <a:cubicBezTo>
                    <a:pt x="1782" y="4074806"/>
                    <a:pt x="93019" y="4196421"/>
                    <a:pt x="220252" y="4241397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660400" cy="419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01349" y="1847175"/>
            <a:ext cx="3086100" cy="5595790"/>
            <a:chOff x="0" y="0"/>
            <a:chExt cx="812800" cy="14737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34808" y="1847175"/>
            <a:ext cx="3086100" cy="5595790"/>
            <a:chOff x="0" y="0"/>
            <a:chExt cx="812800" cy="14737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Propuesta de valor</a:t>
              </a:r>
            </a:p>
            <a:p>
              <a:pPr algn="ctr">
                <a:lnSpc>
                  <a:spcPts val="2939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Mejora la experiencia del estudiante.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Disminuye carga del personal administrativo.</a:t>
              </a:r>
            </a:p>
            <a:p>
              <a:pPr algn="l">
                <a:lnSpc>
                  <a:spcPts val="2520"/>
                </a:lnSpc>
              </a:pP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Escalable y adaptable a otras instituciones educacionales.</a:t>
              </a:r>
            </a:p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750611" y="1847175"/>
            <a:ext cx="3086100" cy="5595790"/>
            <a:chOff x="0" y="0"/>
            <a:chExt cx="812800" cy="14737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473788"/>
            </a:xfrm>
            <a:custGeom>
              <a:avLst/>
              <a:gdLst/>
              <a:ahLst/>
              <a:cxnLst/>
              <a:rect r="r" b="b" t="t" l="l"/>
              <a:pathLst>
                <a:path h="147378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345848"/>
                  </a:lnTo>
                  <a:cubicBezTo>
                    <a:pt x="812800" y="1416507"/>
                    <a:pt x="755519" y="1473788"/>
                    <a:pt x="684859" y="1473788"/>
                  </a:cubicBezTo>
                  <a:lnTo>
                    <a:pt x="127941" y="1473788"/>
                  </a:lnTo>
                  <a:cubicBezTo>
                    <a:pt x="94009" y="1473788"/>
                    <a:pt x="61467" y="1460309"/>
                    <a:pt x="37473" y="1436315"/>
                  </a:cubicBezTo>
                  <a:cubicBezTo>
                    <a:pt x="13479" y="1412322"/>
                    <a:pt x="0" y="1379780"/>
                    <a:pt x="0" y="1345848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12800" cy="1540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61552" y="4601305"/>
            <a:ext cx="3668456" cy="2841659"/>
            <a:chOff x="0" y="0"/>
            <a:chExt cx="966178" cy="74842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66178" cy="748420"/>
            </a:xfrm>
            <a:custGeom>
              <a:avLst/>
              <a:gdLst/>
              <a:ahLst/>
              <a:cxnLst/>
              <a:rect r="r" b="b" t="t" l="l"/>
              <a:pathLst>
                <a:path h="748420" w="966178">
                  <a:moveTo>
                    <a:pt x="107631" y="0"/>
                  </a:moveTo>
                  <a:lnTo>
                    <a:pt x="858547" y="0"/>
                  </a:lnTo>
                  <a:cubicBezTo>
                    <a:pt x="917990" y="0"/>
                    <a:pt x="966178" y="48188"/>
                    <a:pt x="966178" y="107631"/>
                  </a:cubicBezTo>
                  <a:lnTo>
                    <a:pt x="966178" y="640790"/>
                  </a:lnTo>
                  <a:cubicBezTo>
                    <a:pt x="966178" y="700233"/>
                    <a:pt x="917990" y="748420"/>
                    <a:pt x="858547" y="748420"/>
                  </a:cubicBezTo>
                  <a:lnTo>
                    <a:pt x="107631" y="748420"/>
                  </a:lnTo>
                  <a:cubicBezTo>
                    <a:pt x="48188" y="748420"/>
                    <a:pt x="0" y="700233"/>
                    <a:pt x="0" y="640790"/>
                  </a:cubicBezTo>
                  <a:lnTo>
                    <a:pt x="0" y="107631"/>
                  </a:lnTo>
                  <a:cubicBezTo>
                    <a:pt x="0" y="48188"/>
                    <a:pt x="48188" y="0"/>
                    <a:pt x="10763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966178" cy="815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61552" y="1847175"/>
            <a:ext cx="3668456" cy="2662453"/>
            <a:chOff x="0" y="0"/>
            <a:chExt cx="966178" cy="701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66178" cy="701222"/>
            </a:xfrm>
            <a:custGeom>
              <a:avLst/>
              <a:gdLst/>
              <a:ahLst/>
              <a:cxnLst/>
              <a:rect r="r" b="b" t="t" l="l"/>
              <a:pathLst>
                <a:path h="701222" w="966178">
                  <a:moveTo>
                    <a:pt x="107631" y="0"/>
                  </a:moveTo>
                  <a:lnTo>
                    <a:pt x="858547" y="0"/>
                  </a:lnTo>
                  <a:cubicBezTo>
                    <a:pt x="917990" y="0"/>
                    <a:pt x="966178" y="48188"/>
                    <a:pt x="966178" y="107631"/>
                  </a:cubicBezTo>
                  <a:lnTo>
                    <a:pt x="966178" y="593592"/>
                  </a:lnTo>
                  <a:cubicBezTo>
                    <a:pt x="966178" y="653034"/>
                    <a:pt x="917990" y="701222"/>
                    <a:pt x="858547" y="701222"/>
                  </a:cubicBezTo>
                  <a:lnTo>
                    <a:pt x="107631" y="701222"/>
                  </a:lnTo>
                  <a:cubicBezTo>
                    <a:pt x="48188" y="701222"/>
                    <a:pt x="0" y="653034"/>
                    <a:pt x="0" y="593592"/>
                  </a:cubicBezTo>
                  <a:lnTo>
                    <a:pt x="0" y="107631"/>
                  </a:lnTo>
                  <a:cubicBezTo>
                    <a:pt x="0" y="48188"/>
                    <a:pt x="48188" y="0"/>
                    <a:pt x="107631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966178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398470" y="4780511"/>
            <a:ext cx="2885416" cy="2662453"/>
            <a:chOff x="0" y="0"/>
            <a:chExt cx="759945" cy="701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9945" cy="701222"/>
            </a:xfrm>
            <a:custGeom>
              <a:avLst/>
              <a:gdLst/>
              <a:ahLst/>
              <a:cxnLst/>
              <a:rect r="r" b="b" t="t" l="l"/>
              <a:pathLst>
                <a:path h="701222" w="759945">
                  <a:moveTo>
                    <a:pt x="136839" y="0"/>
                  </a:moveTo>
                  <a:lnTo>
                    <a:pt x="623106" y="0"/>
                  </a:lnTo>
                  <a:cubicBezTo>
                    <a:pt x="698680" y="0"/>
                    <a:pt x="759945" y="61265"/>
                    <a:pt x="759945" y="136839"/>
                  </a:cubicBezTo>
                  <a:lnTo>
                    <a:pt x="759945" y="564383"/>
                  </a:lnTo>
                  <a:cubicBezTo>
                    <a:pt x="759945" y="600675"/>
                    <a:pt x="745528" y="635481"/>
                    <a:pt x="719866" y="661143"/>
                  </a:cubicBezTo>
                  <a:cubicBezTo>
                    <a:pt x="694203" y="686805"/>
                    <a:pt x="659398" y="701222"/>
                    <a:pt x="623106" y="701222"/>
                  </a:cubicBezTo>
                  <a:lnTo>
                    <a:pt x="136839" y="701222"/>
                  </a:lnTo>
                  <a:cubicBezTo>
                    <a:pt x="61265" y="701222"/>
                    <a:pt x="0" y="639957"/>
                    <a:pt x="0" y="564383"/>
                  </a:cubicBezTo>
                  <a:lnTo>
                    <a:pt x="0" y="136839"/>
                  </a:lnTo>
                  <a:cubicBezTo>
                    <a:pt x="0" y="100547"/>
                    <a:pt x="14417" y="65742"/>
                    <a:pt x="40079" y="40079"/>
                  </a:cubicBezTo>
                  <a:cubicBezTo>
                    <a:pt x="65742" y="14417"/>
                    <a:pt x="100547" y="0"/>
                    <a:pt x="13683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759945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98470" y="1847175"/>
            <a:ext cx="2885416" cy="2662453"/>
            <a:chOff x="0" y="0"/>
            <a:chExt cx="759945" cy="701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59945" cy="701222"/>
            </a:xfrm>
            <a:custGeom>
              <a:avLst/>
              <a:gdLst/>
              <a:ahLst/>
              <a:cxnLst/>
              <a:rect r="r" b="b" t="t" l="l"/>
              <a:pathLst>
                <a:path h="701222" w="759945">
                  <a:moveTo>
                    <a:pt x="136839" y="0"/>
                  </a:moveTo>
                  <a:lnTo>
                    <a:pt x="623106" y="0"/>
                  </a:lnTo>
                  <a:cubicBezTo>
                    <a:pt x="698680" y="0"/>
                    <a:pt x="759945" y="61265"/>
                    <a:pt x="759945" y="136839"/>
                  </a:cubicBezTo>
                  <a:lnTo>
                    <a:pt x="759945" y="564383"/>
                  </a:lnTo>
                  <a:cubicBezTo>
                    <a:pt x="759945" y="600675"/>
                    <a:pt x="745528" y="635481"/>
                    <a:pt x="719866" y="661143"/>
                  </a:cubicBezTo>
                  <a:cubicBezTo>
                    <a:pt x="694203" y="686805"/>
                    <a:pt x="659398" y="701222"/>
                    <a:pt x="623106" y="701222"/>
                  </a:cubicBezTo>
                  <a:lnTo>
                    <a:pt x="136839" y="701222"/>
                  </a:lnTo>
                  <a:cubicBezTo>
                    <a:pt x="61265" y="701222"/>
                    <a:pt x="0" y="639957"/>
                    <a:pt x="0" y="564383"/>
                  </a:cubicBezTo>
                  <a:lnTo>
                    <a:pt x="0" y="136839"/>
                  </a:lnTo>
                  <a:cubicBezTo>
                    <a:pt x="0" y="100547"/>
                    <a:pt x="14417" y="65742"/>
                    <a:pt x="40079" y="40079"/>
                  </a:cubicBezTo>
                  <a:cubicBezTo>
                    <a:pt x="65742" y="14417"/>
                    <a:pt x="100547" y="0"/>
                    <a:pt x="136839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759945" cy="767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394060" y="7624547"/>
            <a:ext cx="8442651" cy="2509690"/>
            <a:chOff x="0" y="0"/>
            <a:chExt cx="2223579" cy="66098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23579" cy="660988"/>
            </a:xfrm>
            <a:custGeom>
              <a:avLst/>
              <a:gdLst/>
              <a:ahLst/>
              <a:cxnLst/>
              <a:rect r="r" b="b" t="t" l="l"/>
              <a:pathLst>
                <a:path h="660988" w="2223579">
                  <a:moveTo>
                    <a:pt x="46767" y="0"/>
                  </a:moveTo>
                  <a:lnTo>
                    <a:pt x="2176812" y="0"/>
                  </a:lnTo>
                  <a:cubicBezTo>
                    <a:pt x="2189215" y="0"/>
                    <a:pt x="2201111" y="4927"/>
                    <a:pt x="2209881" y="13698"/>
                  </a:cubicBezTo>
                  <a:cubicBezTo>
                    <a:pt x="2218652" y="22468"/>
                    <a:pt x="2223579" y="34364"/>
                    <a:pt x="2223579" y="46767"/>
                  </a:cubicBezTo>
                  <a:lnTo>
                    <a:pt x="2223579" y="614221"/>
                  </a:lnTo>
                  <a:cubicBezTo>
                    <a:pt x="2223579" y="640050"/>
                    <a:pt x="2202641" y="660988"/>
                    <a:pt x="2176812" y="660988"/>
                  </a:cubicBezTo>
                  <a:lnTo>
                    <a:pt x="46767" y="660988"/>
                  </a:lnTo>
                  <a:cubicBezTo>
                    <a:pt x="34364" y="660988"/>
                    <a:pt x="22468" y="656061"/>
                    <a:pt x="13698" y="647290"/>
                  </a:cubicBezTo>
                  <a:cubicBezTo>
                    <a:pt x="4927" y="638520"/>
                    <a:pt x="0" y="626625"/>
                    <a:pt x="0" y="614221"/>
                  </a:cubicBezTo>
                  <a:lnTo>
                    <a:pt x="0" y="46767"/>
                  </a:lnTo>
                  <a:cubicBezTo>
                    <a:pt x="0" y="34364"/>
                    <a:pt x="4927" y="22468"/>
                    <a:pt x="13698" y="13698"/>
                  </a:cubicBezTo>
                  <a:cubicBezTo>
                    <a:pt x="22468" y="4927"/>
                    <a:pt x="34364" y="0"/>
                    <a:pt x="4676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2223579" cy="727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1349" y="7624547"/>
            <a:ext cx="8442651" cy="2509690"/>
            <a:chOff x="0" y="0"/>
            <a:chExt cx="2223579" cy="6609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223579" cy="660988"/>
            </a:xfrm>
            <a:custGeom>
              <a:avLst/>
              <a:gdLst/>
              <a:ahLst/>
              <a:cxnLst/>
              <a:rect r="r" b="b" t="t" l="l"/>
              <a:pathLst>
                <a:path h="660988" w="2223579">
                  <a:moveTo>
                    <a:pt x="46767" y="0"/>
                  </a:moveTo>
                  <a:lnTo>
                    <a:pt x="2176812" y="0"/>
                  </a:lnTo>
                  <a:cubicBezTo>
                    <a:pt x="2189215" y="0"/>
                    <a:pt x="2201111" y="4927"/>
                    <a:pt x="2209881" y="13698"/>
                  </a:cubicBezTo>
                  <a:cubicBezTo>
                    <a:pt x="2218652" y="22468"/>
                    <a:pt x="2223579" y="34364"/>
                    <a:pt x="2223579" y="46767"/>
                  </a:cubicBezTo>
                  <a:lnTo>
                    <a:pt x="2223579" y="614221"/>
                  </a:lnTo>
                  <a:cubicBezTo>
                    <a:pt x="2223579" y="640050"/>
                    <a:pt x="2202641" y="660988"/>
                    <a:pt x="2176812" y="660988"/>
                  </a:cubicBezTo>
                  <a:lnTo>
                    <a:pt x="46767" y="660988"/>
                  </a:lnTo>
                  <a:cubicBezTo>
                    <a:pt x="34364" y="660988"/>
                    <a:pt x="22468" y="656061"/>
                    <a:pt x="13698" y="647290"/>
                  </a:cubicBezTo>
                  <a:cubicBezTo>
                    <a:pt x="4927" y="638520"/>
                    <a:pt x="0" y="626625"/>
                    <a:pt x="0" y="614221"/>
                  </a:cubicBezTo>
                  <a:lnTo>
                    <a:pt x="0" y="46767"/>
                  </a:lnTo>
                  <a:cubicBezTo>
                    <a:pt x="0" y="34364"/>
                    <a:pt x="4927" y="22468"/>
                    <a:pt x="13698" y="13698"/>
                  </a:cubicBezTo>
                  <a:cubicBezTo>
                    <a:pt x="22468" y="4927"/>
                    <a:pt x="34364" y="0"/>
                    <a:pt x="46767" y="0"/>
                  </a:cubicBezTo>
                  <a:close/>
                </a:path>
              </a:pathLst>
            </a:custGeom>
            <a:solidFill>
              <a:srgbClr val="5CE1E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2223579" cy="727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9166610" y="1847175"/>
            <a:ext cx="1022495" cy="1019938"/>
          </a:xfrm>
          <a:custGeom>
            <a:avLst/>
            <a:gdLst/>
            <a:ahLst/>
            <a:cxnLst/>
            <a:rect r="r" b="b" t="t" l="l"/>
            <a:pathLst>
              <a:path h="1019938" w="1022495">
                <a:moveTo>
                  <a:pt x="0" y="0"/>
                </a:moveTo>
                <a:lnTo>
                  <a:pt x="1022495" y="0"/>
                </a:lnTo>
                <a:lnTo>
                  <a:pt x="1022495" y="1019938"/>
                </a:lnTo>
                <a:lnTo>
                  <a:pt x="0" y="1019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94060" y="8322565"/>
            <a:ext cx="1312234" cy="1423528"/>
          </a:xfrm>
          <a:custGeom>
            <a:avLst/>
            <a:gdLst/>
            <a:ahLst/>
            <a:cxnLst/>
            <a:rect r="r" b="b" t="t" l="l"/>
            <a:pathLst>
              <a:path h="1423528" w="1312234">
                <a:moveTo>
                  <a:pt x="0" y="0"/>
                </a:moveTo>
                <a:lnTo>
                  <a:pt x="1312234" y="0"/>
                </a:lnTo>
                <a:lnTo>
                  <a:pt x="1312234" y="1423529"/>
                </a:lnTo>
                <a:lnTo>
                  <a:pt x="0" y="1423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777143" y="8252351"/>
            <a:ext cx="1254081" cy="1254081"/>
          </a:xfrm>
          <a:custGeom>
            <a:avLst/>
            <a:gdLst/>
            <a:ahLst/>
            <a:cxnLst/>
            <a:rect r="r" b="b" t="t" l="l"/>
            <a:pathLst>
              <a:path h="1254081" w="1254081">
                <a:moveTo>
                  <a:pt x="0" y="0"/>
                </a:moveTo>
                <a:lnTo>
                  <a:pt x="1254081" y="0"/>
                </a:lnTo>
                <a:lnTo>
                  <a:pt x="1254081" y="1254081"/>
                </a:lnTo>
                <a:lnTo>
                  <a:pt x="0" y="125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5845986" y="1923699"/>
            <a:ext cx="1050875" cy="1177152"/>
          </a:xfrm>
          <a:custGeom>
            <a:avLst/>
            <a:gdLst/>
            <a:ahLst/>
            <a:cxnLst/>
            <a:rect r="r" b="b" t="t" l="l"/>
            <a:pathLst>
              <a:path h="1177152" w="1050875">
                <a:moveTo>
                  <a:pt x="0" y="0"/>
                </a:moveTo>
                <a:lnTo>
                  <a:pt x="1050875" y="0"/>
                </a:lnTo>
                <a:lnTo>
                  <a:pt x="1050875" y="1177152"/>
                </a:lnTo>
                <a:lnTo>
                  <a:pt x="0" y="1177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2167049" y="1965507"/>
            <a:ext cx="1348257" cy="808954"/>
          </a:xfrm>
          <a:custGeom>
            <a:avLst/>
            <a:gdLst/>
            <a:ahLst/>
            <a:cxnLst/>
            <a:rect r="r" b="b" t="t" l="l"/>
            <a:pathLst>
              <a:path h="808954" w="1348257">
                <a:moveTo>
                  <a:pt x="0" y="0"/>
                </a:moveTo>
                <a:lnTo>
                  <a:pt x="1348257" y="0"/>
                </a:lnTo>
                <a:lnTo>
                  <a:pt x="1348257" y="808954"/>
                </a:lnTo>
                <a:lnTo>
                  <a:pt x="0" y="808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2387020" y="4818611"/>
            <a:ext cx="908316" cy="914970"/>
          </a:xfrm>
          <a:custGeom>
            <a:avLst/>
            <a:gdLst/>
            <a:ahLst/>
            <a:cxnLst/>
            <a:rect r="r" b="b" t="t" l="l"/>
            <a:pathLst>
              <a:path h="914970" w="908316">
                <a:moveTo>
                  <a:pt x="0" y="0"/>
                </a:moveTo>
                <a:lnTo>
                  <a:pt x="908315" y="0"/>
                </a:lnTo>
                <a:lnTo>
                  <a:pt x="908315" y="914970"/>
                </a:lnTo>
                <a:lnTo>
                  <a:pt x="0" y="9149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769469" y="2003607"/>
            <a:ext cx="979459" cy="1183962"/>
          </a:xfrm>
          <a:custGeom>
            <a:avLst/>
            <a:gdLst/>
            <a:ahLst/>
            <a:cxnLst/>
            <a:rect r="r" b="b" t="t" l="l"/>
            <a:pathLst>
              <a:path h="1183962" w="979459">
                <a:moveTo>
                  <a:pt x="0" y="0"/>
                </a:moveTo>
                <a:lnTo>
                  <a:pt x="979460" y="0"/>
                </a:lnTo>
                <a:lnTo>
                  <a:pt x="979460" y="1183962"/>
                </a:lnTo>
                <a:lnTo>
                  <a:pt x="0" y="11839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478511" y="4645070"/>
            <a:ext cx="798101" cy="814388"/>
          </a:xfrm>
          <a:custGeom>
            <a:avLst/>
            <a:gdLst/>
            <a:ahLst/>
            <a:cxnLst/>
            <a:rect r="r" b="b" t="t" l="l"/>
            <a:pathLst>
              <a:path h="814388" w="798101">
                <a:moveTo>
                  <a:pt x="0" y="0"/>
                </a:moveTo>
                <a:lnTo>
                  <a:pt x="798101" y="0"/>
                </a:lnTo>
                <a:lnTo>
                  <a:pt x="798101" y="814388"/>
                </a:lnTo>
                <a:lnTo>
                  <a:pt x="0" y="8143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5434339" y="1847175"/>
            <a:ext cx="769781" cy="717996"/>
          </a:xfrm>
          <a:custGeom>
            <a:avLst/>
            <a:gdLst/>
            <a:ahLst/>
            <a:cxnLst/>
            <a:rect r="r" b="b" t="t" l="l"/>
            <a:pathLst>
              <a:path h="717996" w="769781">
                <a:moveTo>
                  <a:pt x="0" y="0"/>
                </a:moveTo>
                <a:lnTo>
                  <a:pt x="769781" y="0"/>
                </a:lnTo>
                <a:lnTo>
                  <a:pt x="769781" y="717996"/>
                </a:lnTo>
                <a:lnTo>
                  <a:pt x="0" y="7179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214805" y="1923699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8" y="0"/>
                </a:lnTo>
                <a:lnTo>
                  <a:pt x="567008" y="539174"/>
                </a:lnTo>
                <a:lnTo>
                  <a:pt x="0" y="53917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74135" y="812125"/>
            <a:ext cx="9215455" cy="103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5000" spc="-355">
                <a:solidFill>
                  <a:srgbClr val="1A014B"/>
                </a:solidFill>
                <a:latin typeface="Archive"/>
                <a:ea typeface="Archive"/>
                <a:cs typeface="Archive"/>
                <a:sym typeface="Archive"/>
              </a:rPr>
              <a:t>PLAN DE NEGOCIO</a:t>
            </a:r>
          </a:p>
          <a:p>
            <a:pPr algn="l">
              <a:lnSpc>
                <a:spcPts val="3850"/>
              </a:lnSpc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10630037" y="7880949"/>
            <a:ext cx="3937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Fuentes de ingreso: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30037" y="8531225"/>
            <a:ext cx="542845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Licencias institucion</a:t>
            </a: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ales.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Servicios de personalización e integración.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Mantenimiento y actualizaciones.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2031224" y="7747764"/>
            <a:ext cx="366593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Costos estructura: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2031224" y="8473426"/>
            <a:ext cx="4435225" cy="155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Infraestructura y Servidores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Herr</a:t>
            </a: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amientas de Desarrollo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Mantenimiento y Operación</a:t>
            </a:r>
          </a:p>
          <a:p>
            <a:pPr algn="l" marL="387373" indent="-193687" lvl="1">
              <a:lnSpc>
                <a:spcPts val="2511"/>
              </a:lnSpc>
              <a:buFont typeface="Arial"/>
              <a:buChar char="•"/>
            </a:pPr>
            <a:r>
              <a:rPr lang="en-US" sz="179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Marketing y Ventas</a:t>
            </a:r>
          </a:p>
          <a:p>
            <a:pPr algn="l">
              <a:lnSpc>
                <a:spcPts val="2511"/>
              </a:lnSpc>
            </a:pPr>
          </a:p>
        </p:txBody>
      </p:sp>
      <p:sp>
        <p:nvSpPr>
          <p:cNvPr name="TextBox 47" id="47"/>
          <p:cNvSpPr txBox="true"/>
          <p:nvPr/>
        </p:nvSpPr>
        <p:spPr>
          <a:xfrm rot="0">
            <a:off x="14750611" y="3140301"/>
            <a:ext cx="3086100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4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egmentos de clientes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50611" y="4085720"/>
            <a:ext cx="3086100" cy="185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Institutos profesionales 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Centros de formación técnica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Universid</a:t>
            </a: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ades privadas medianas</a:t>
            </a:r>
          </a:p>
          <a:p>
            <a:pPr algn="l" marL="323860" indent="-161930" lvl="1">
              <a:lnSpc>
                <a:spcPts val="2100"/>
              </a:lnSpc>
              <a:buFont typeface="Arial"/>
              <a:buChar char="•"/>
            </a:pPr>
            <a:r>
              <a:rPr lang="en-US" sz="15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Instituciones con procesos de matrícula digitalizados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49" id="49"/>
          <p:cNvSpPr txBox="true"/>
          <p:nvPr/>
        </p:nvSpPr>
        <p:spPr>
          <a:xfrm rot="0">
            <a:off x="11398470" y="3506702"/>
            <a:ext cx="2885416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Soport</a:t>
            </a: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 técnico 24/7</a:t>
            </a:r>
          </a:p>
          <a:p>
            <a:pPr algn="l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Portal de administración con analytics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1521767" y="2831611"/>
            <a:ext cx="26388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Relación Cliente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623705" y="5705701"/>
            <a:ext cx="2536883" cy="40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5"/>
              </a:lnSpc>
            </a:pPr>
            <a:r>
              <a:rPr lang="en-US" sz="2389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Canales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398470" y="6197463"/>
            <a:ext cx="2885416" cy="87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Portal Web institucional</a:t>
            </a:r>
          </a:p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Redes sociales</a:t>
            </a:r>
          </a:p>
          <a:p>
            <a:pPr algn="l" marL="367039" indent="-183519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Ferias institucionales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93311" y="3216144"/>
            <a:ext cx="2702177" cy="404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9"/>
              </a:lnSpc>
            </a:pPr>
            <a:r>
              <a:rPr lang="en-US" sz="2364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Asociaciones clave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36975" y="4125547"/>
            <a:ext cx="2644449" cy="212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Proveedores de infraestructura Cloud 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Proveedores de modelos LLM 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Partners de integración (consultoras tecnológicas)</a:t>
            </a:r>
          </a:p>
          <a:p>
            <a:pPr algn="l" marL="326755" indent="-163377" lvl="1">
              <a:lnSpc>
                <a:spcPts val="2118"/>
              </a:lnSpc>
              <a:buFont typeface="Arial"/>
              <a:buChar char="•"/>
            </a:pPr>
            <a:r>
              <a:rPr lang="en-US" sz="1513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 Ministerio de educación </a:t>
            </a:r>
          </a:p>
          <a:p>
            <a:pPr algn="l">
              <a:lnSpc>
                <a:spcPts val="2118"/>
              </a:lnSpc>
            </a:pPr>
          </a:p>
        </p:txBody>
      </p:sp>
      <p:sp>
        <p:nvSpPr>
          <p:cNvPr name="TextBox 55" id="55"/>
          <p:cNvSpPr txBox="true"/>
          <p:nvPr/>
        </p:nvSpPr>
        <p:spPr>
          <a:xfrm rot="0">
            <a:off x="4434854" y="5411833"/>
            <a:ext cx="2885416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Recursos clave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434854" y="5894432"/>
            <a:ext cx="2885416" cy="13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Infr</a:t>
            </a: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aestructura de base de datos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Herramientas de desarrollo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Equipo técnico especializado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Base de conocimiento académico </a:t>
            </a:r>
          </a:p>
          <a:p>
            <a:pPr algn="l" marL="280681" indent="-140340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Capital de operación inicial</a:t>
            </a:r>
          </a:p>
          <a:p>
            <a:pPr algn="l">
              <a:lnSpc>
                <a:spcPts val="1820"/>
              </a:lnSpc>
            </a:pPr>
          </a:p>
        </p:txBody>
      </p:sp>
      <p:sp>
        <p:nvSpPr>
          <p:cNvPr name="TextBox 57" id="57"/>
          <p:cNvSpPr txBox="true"/>
          <p:nvPr/>
        </p:nvSpPr>
        <p:spPr>
          <a:xfrm rot="0">
            <a:off x="4781862" y="2532526"/>
            <a:ext cx="22281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Actividades clave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248836" y="2848063"/>
            <a:ext cx="3708383" cy="187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Desarrollo y mantenimiento del chatbot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Personalización e implementación por institución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Actualización de base de conocimientos académicos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Soporte técnico y capacitación a clientes</a:t>
            </a:r>
          </a:p>
          <a:p>
            <a:pPr algn="l" marL="259091" indent="-129546" lvl="1">
              <a:lnSpc>
                <a:spcPts val="1680"/>
              </a:lnSpc>
              <a:buFont typeface="Arial"/>
              <a:buChar char="•"/>
            </a:pPr>
            <a:r>
              <a:rPr lang="en-US" sz="1200">
                <a:solidFill>
                  <a:srgbClr val="1A014B"/>
                </a:solidFill>
                <a:latin typeface="Open Sans"/>
                <a:ea typeface="Open Sans"/>
                <a:cs typeface="Open Sans"/>
                <a:sym typeface="Open Sans"/>
              </a:rPr>
              <a:t>Ventas y onboarding de nuevas instituciones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</p:txBody>
      </p:sp>
      <p:sp>
        <p:nvSpPr>
          <p:cNvPr name="Freeform 59" id="59"/>
          <p:cNvSpPr/>
          <p:nvPr/>
        </p:nvSpPr>
        <p:spPr>
          <a:xfrm flipH="false" flipV="false" rot="0">
            <a:off x="14945745" y="2003607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9" y="0"/>
                </a:lnTo>
                <a:lnTo>
                  <a:pt x="567009" y="539173"/>
                </a:lnTo>
                <a:lnTo>
                  <a:pt x="0" y="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9483169" y="7678038"/>
            <a:ext cx="567008" cy="539173"/>
          </a:xfrm>
          <a:custGeom>
            <a:avLst/>
            <a:gdLst/>
            <a:ahLst/>
            <a:cxnLst/>
            <a:rect r="r" b="b" t="t" l="l"/>
            <a:pathLst>
              <a:path h="539173" w="567008">
                <a:moveTo>
                  <a:pt x="0" y="0"/>
                </a:moveTo>
                <a:lnTo>
                  <a:pt x="567008" y="0"/>
                </a:lnTo>
                <a:lnTo>
                  <a:pt x="567008" y="539173"/>
                </a:lnTo>
                <a:lnTo>
                  <a:pt x="0" y="5391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5729009" y="0"/>
            <a:ext cx="2558991" cy="970652"/>
          </a:xfrm>
          <a:custGeom>
            <a:avLst/>
            <a:gdLst/>
            <a:ahLst/>
            <a:cxnLst/>
            <a:rect r="r" b="b" t="t" l="l"/>
            <a:pathLst>
              <a:path h="970652" w="2558991">
                <a:moveTo>
                  <a:pt x="0" y="0"/>
                </a:moveTo>
                <a:lnTo>
                  <a:pt x="2558991" y="0"/>
                </a:lnTo>
                <a:lnTo>
                  <a:pt x="2558991" y="970652"/>
                </a:lnTo>
                <a:lnTo>
                  <a:pt x="0" y="970652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DAG5t15aZXo</dc:identifier>
  <dcterms:modified xsi:type="dcterms:W3CDTF">2011-08-01T06:04:30Z</dcterms:modified>
  <cp:revision>1</cp:revision>
  <dc:title>Presentación plan de marketing digital moderno azul y blanco</dc:title>
</cp:coreProperties>
</file>